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6" r:id="rId5"/>
    <p:sldId id="569" r:id="rId6"/>
    <p:sldId id="564" r:id="rId7"/>
    <p:sldId id="563" r:id="rId8"/>
    <p:sldId id="567" r:id="rId9"/>
    <p:sldId id="570" r:id="rId10"/>
    <p:sldId id="568" r:id="rId11"/>
    <p:sldId id="565" r:id="rId12"/>
    <p:sldId id="573" r:id="rId13"/>
    <p:sldId id="572" r:id="rId14"/>
    <p:sldId id="279" r:id="rId15"/>
    <p:sldId id="574" r:id="rId16"/>
    <p:sldId id="575" r:id="rId17"/>
    <p:sldId id="576" r:id="rId18"/>
    <p:sldId id="5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861DD-125C-8242-B913-589C9F4EEDCA}" v="37" dt="2020-05-29T21:39:51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48F3B-BEE7-0C4D-AEAD-76CC10BDE678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34CF8-E622-5A40-96AB-CFCF961F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for the services is provided in the attached repos.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34CF8-E622-5A40-96AB-CFCF961FA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2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services must be deployed into a Virtual Private Cloud. For this lab we’ve provided a cloud formation script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34CF8-E622-5A40-96AB-CFCF961FA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ots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14091A4-6334-524D-88E9-9FE988D64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-2" b="2101"/>
          <a:stretch/>
        </p:blipFill>
        <p:spPr>
          <a:xfrm rot="10800000" flipH="1">
            <a:off x="0" y="-483569"/>
            <a:ext cx="3809373" cy="73415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E85E38A-B906-F54A-B773-295E9634BDFB}"/>
              </a:ext>
            </a:extLst>
          </p:cNvPr>
          <p:cNvSpPr/>
          <p:nvPr userDrawn="1"/>
        </p:nvSpPr>
        <p:spPr>
          <a:xfrm>
            <a:off x="188844" y="5987143"/>
            <a:ext cx="2122726" cy="701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pic>
        <p:nvPicPr>
          <p:cNvPr id="21" name="Picture 2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E25B30E5-4B5C-BA46-AC73-608E3F21EA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7" y="5878187"/>
            <a:ext cx="2063662" cy="782472"/>
          </a:xfrm>
          <a:prstGeom prst="rect">
            <a:avLst/>
          </a:prstGeom>
        </p:spPr>
      </p:pic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8B08BD3-42E7-4A52-BEEE-337561AC2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727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3" y="-32327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727282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602" y="2322419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8090" y="1677935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AD33EC-1D6A-B04C-9D0B-E0E4660CC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142BC-1045-4713-B3C3-58A910687A9A}"/>
              </a:ext>
            </a:extLst>
          </p:cNvPr>
          <p:cNvCxnSpPr>
            <a:cxnSpLocks/>
          </p:cNvCxnSpPr>
          <p:nvPr userDrawn="1"/>
        </p:nvCxnSpPr>
        <p:spPr>
          <a:xfrm>
            <a:off x="3952379" y="1555162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0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15CEEF-2447-E040-B6CA-5C2EEB6D3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9224" y="560050"/>
            <a:ext cx="7493731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7113" y="1680063"/>
            <a:ext cx="7454812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0ECE7-0C56-7A4A-AE59-54C1E724D580}"/>
              </a:ext>
            </a:extLst>
          </p:cNvPr>
          <p:cNvCxnSpPr>
            <a:cxnSpLocks/>
          </p:cNvCxnSpPr>
          <p:nvPr userDrawn="1"/>
        </p:nvCxnSpPr>
        <p:spPr>
          <a:xfrm>
            <a:off x="4027113" y="1581539"/>
            <a:ext cx="7495842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613AD4-B617-5047-9D5E-2A777BF600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456" y="2055016"/>
            <a:ext cx="2746375" cy="2747963"/>
          </a:xfrm>
          <a:prstGeom prst="ellipse">
            <a:avLst/>
          </a:prstGeom>
          <a:solidFill>
            <a:schemeClr val="tx2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1C73FE9-7461-D84E-A3CB-1026E23C2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7B4D070-CD73-44F6-8E91-F84139180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Tit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7113" y="765313"/>
            <a:ext cx="7454812" cy="52660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12AF4D9-B700-D143-B63E-5122EE39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7E626B42-FBDB-4D7C-A029-63C96A837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Table of Contents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D1F8D1-576A-F441-94B3-00FE64E7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D1797C2-F885-4969-ADE1-5633449F8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8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A45FC9-FEE1-5742-AF47-F19DD63241FF}"/>
              </a:ext>
            </a:extLst>
          </p:cNvPr>
          <p:cNvSpPr/>
          <p:nvPr userDrawn="1"/>
        </p:nvSpPr>
        <p:spPr>
          <a:xfrm>
            <a:off x="1" y="0"/>
            <a:ext cx="28847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57A6CB7-8CC1-2B49-8AB0-ED731BECA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9" r="34029" b="19983"/>
          <a:stretch/>
        </p:blipFill>
        <p:spPr>
          <a:xfrm rot="10800000" flipH="1">
            <a:off x="1" y="-1"/>
            <a:ext cx="2884714" cy="68580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8E97FE-3F94-EE4D-AD5C-5AC69F0EF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928" y="1298995"/>
            <a:ext cx="6958118" cy="114864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9B5F25-817C-E744-9B52-A6D6846DC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926" y="2514070"/>
            <a:ext cx="6958117" cy="2903037"/>
          </a:xfrm>
        </p:spPr>
        <p:txBody>
          <a:bodyPr>
            <a:normAutofit/>
          </a:bodyPr>
          <a:lstStyle>
            <a:lvl1pPr marL="228600" indent="-228600">
              <a:buClr>
                <a:schemeClr val="accent3"/>
              </a:buClr>
              <a:buFont typeface="Wingdings" pitchFamily="2" charset="2"/>
              <a:buChar char="§"/>
              <a:defRPr sz="24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chemeClr val="accent3"/>
              </a:buClr>
              <a:buFont typeface="Wingdings" pitchFamily="2" charset="2"/>
              <a:buChar char="§"/>
              <a:defRPr sz="18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B17DD4-5CAC-D24D-8351-CE13746D754E}"/>
              </a:ext>
            </a:extLst>
          </p:cNvPr>
          <p:cNvSpPr/>
          <p:nvPr userDrawn="1"/>
        </p:nvSpPr>
        <p:spPr>
          <a:xfrm>
            <a:off x="1440629" y="1507716"/>
            <a:ext cx="2884714" cy="2903025"/>
          </a:xfrm>
          <a:prstGeom prst="ellipse">
            <a:avLst/>
          </a:prstGeom>
          <a:noFill/>
          <a:ln w="22225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B05D54-5838-9642-BDC3-F8B4B68E8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1300" y="1572537"/>
            <a:ext cx="2746375" cy="2747963"/>
          </a:xfrm>
          <a:prstGeom prst="ellipse">
            <a:avLst/>
          </a:prstGeom>
          <a:solidFill>
            <a:schemeClr val="accent3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5BC9B-A9D8-FC43-A073-D948D319212F}"/>
              </a:ext>
            </a:extLst>
          </p:cNvPr>
          <p:cNvCxnSpPr>
            <a:cxnSpLocks/>
          </p:cNvCxnSpPr>
          <p:nvPr userDrawn="1"/>
        </p:nvCxnSpPr>
        <p:spPr>
          <a:xfrm>
            <a:off x="4723927" y="2327521"/>
            <a:ext cx="695811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A696C92-E639-1747-8B7E-8269375D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91735F6-FD41-4DBC-94E4-054CBECF14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8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/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DDCDC8-B808-BD44-A37E-49B3939DC44A}"/>
              </a:ext>
            </a:extLst>
          </p:cNvPr>
          <p:cNvSpPr/>
          <p:nvPr userDrawn="1"/>
        </p:nvSpPr>
        <p:spPr>
          <a:xfrm>
            <a:off x="10178443" y="0"/>
            <a:ext cx="20135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7319A75-9CE6-444F-9CDC-C3DA41CD8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flipH="1">
            <a:off x="10205032" y="-1"/>
            <a:ext cx="1998920" cy="685800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C112C34-47CF-6E48-93EF-54B896CCDF8F}"/>
              </a:ext>
            </a:extLst>
          </p:cNvPr>
          <p:cNvSpPr/>
          <p:nvPr userDrawn="1"/>
        </p:nvSpPr>
        <p:spPr>
          <a:xfrm>
            <a:off x="8689352" y="1991316"/>
            <a:ext cx="2875369" cy="2875369"/>
          </a:xfrm>
          <a:prstGeom prst="ellipse">
            <a:avLst/>
          </a:prstGeom>
          <a:noFill/>
          <a:ln w="19050">
            <a:solidFill>
              <a:srgbClr val="4A4B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60B7D8-269A-654B-B49C-29687C0CD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11" y="576140"/>
            <a:ext cx="7431724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746FFB-2EA3-6A4F-9408-2C7926010F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9010" y="1772868"/>
            <a:ext cx="7431723" cy="4065472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3CD4B-0EBF-4948-92C5-62C78009B068}"/>
              </a:ext>
            </a:extLst>
          </p:cNvPr>
          <p:cNvCxnSpPr>
            <a:cxnSpLocks/>
          </p:cNvCxnSpPr>
          <p:nvPr userDrawn="1"/>
        </p:nvCxnSpPr>
        <p:spPr>
          <a:xfrm>
            <a:off x="679010" y="1581539"/>
            <a:ext cx="7421025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A41A8A-4181-F24C-A4ED-31CFD21A59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3848" y="2055017"/>
            <a:ext cx="2746375" cy="2747963"/>
          </a:xfrm>
          <a:prstGeom prst="ellipse">
            <a:avLst/>
          </a:prstGeo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A352BA-6988-4AD7-BDCC-CF0A1399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35243" y="64035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7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FBE9C6-C7C4-3540-8246-59ACADACD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308" y="318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Team profiles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D41E5-C705-8B4A-AF5F-5D40E326B77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DA44C-603A-7F45-AA50-F52AD747CD43}"/>
              </a:ext>
            </a:extLst>
          </p:cNvPr>
          <p:cNvGrpSpPr/>
          <p:nvPr userDrawn="1"/>
        </p:nvGrpSpPr>
        <p:grpSpPr>
          <a:xfrm>
            <a:off x="791308" y="1583806"/>
            <a:ext cx="5118060" cy="4285653"/>
            <a:chOff x="360733" y="1245876"/>
            <a:chExt cx="5471653" cy="42856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24E75-7B5B-8049-973A-072E245FC627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E82980-AD8D-FA43-9C8A-D77CFC2B4463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1F0CE9-0671-7C4B-AB23-FA312C37196A}"/>
              </a:ext>
            </a:extLst>
          </p:cNvPr>
          <p:cNvCxnSpPr>
            <a:cxnSpLocks/>
          </p:cNvCxnSpPr>
          <p:nvPr userDrawn="1"/>
        </p:nvCxnSpPr>
        <p:spPr>
          <a:xfrm>
            <a:off x="1101132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2230B9-F1F7-F948-8B8D-E7FC8B9AEE1D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5507" y="2597153"/>
            <a:ext cx="5156216" cy="11723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70137AA-A687-F547-9A4A-E596A589E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726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A9A8000-1318-BF4E-8527-FAE73A168C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0888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58B9299-6391-3D4E-BCD2-11848D402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65363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C7F1ECA-29F3-474A-8BBC-B091082E9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4832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A4E7C0-2400-9445-B3FE-EF71843811F4}"/>
              </a:ext>
            </a:extLst>
          </p:cNvPr>
          <p:cNvGrpSpPr/>
          <p:nvPr userDrawn="1"/>
        </p:nvGrpSpPr>
        <p:grpSpPr>
          <a:xfrm>
            <a:off x="6207871" y="1583806"/>
            <a:ext cx="5118060" cy="4285653"/>
            <a:chOff x="360733" y="1245876"/>
            <a:chExt cx="5471653" cy="428565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552056-413C-3646-A412-90733B8D4B41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5076A-48D4-3B4C-916D-CBAC43E2F9BB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B03621-F289-934B-8F5D-268B0444589F}"/>
              </a:ext>
            </a:extLst>
          </p:cNvPr>
          <p:cNvCxnSpPr>
            <a:cxnSpLocks/>
          </p:cNvCxnSpPr>
          <p:nvPr userDrawn="1"/>
        </p:nvCxnSpPr>
        <p:spPr>
          <a:xfrm>
            <a:off x="6498080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7C589AEB-372B-9044-AA1B-1537BE735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8674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" name="Picture Placeholder 37">
            <a:extLst>
              <a:ext uri="{FF2B5EF4-FFF2-40B4-BE49-F238E27FC236}">
                <a16:creationId xmlns:a16="http://schemas.microsoft.com/office/drawing/2014/main" id="{61658283-3701-4E47-94DD-872E7C0A4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7836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78EE20FA-A670-B041-82D7-CE73048435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2311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F6E342EA-BCFA-384D-AE3B-4F43752A9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1780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1C5C85BC-DCD1-3D4D-ACD1-694EF929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3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2424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6232"/>
            <a:ext cx="10512424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31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6232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832E3-DB1E-B44C-B471-9B4BCEACD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7C0AF-1DCA-DB49-9C9B-E6BC78F48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6232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 With Dots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23447C2-E33E-BB47-A826-2191CBCE3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E70CDD-B653-4953-ADD2-3045C403319B}"/>
              </a:ext>
            </a:extLst>
          </p:cNvPr>
          <p:cNvSpPr/>
          <p:nvPr userDrawn="1"/>
        </p:nvSpPr>
        <p:spPr>
          <a:xfrm>
            <a:off x="167054" y="5864469"/>
            <a:ext cx="1107831" cy="82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A1483BC-5D40-4680-A117-9C3E4F1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86" y="5939101"/>
            <a:ext cx="2080262" cy="7871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42F049F-1400-414B-B4C2-48AAF3DD0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2" b="2101"/>
          <a:stretch/>
        </p:blipFill>
        <p:spPr>
          <a:xfrm rot="10800000" flipH="1">
            <a:off x="118775" y="-436093"/>
            <a:ext cx="3809373" cy="73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F11737E7-2063-3D4C-A38C-DD5D0E2A9CDB}"/>
              </a:ext>
            </a:extLst>
          </p:cNvPr>
          <p:cNvSpPr/>
          <p:nvPr userDrawn="1"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8D56A87-65E4-6E42-9073-7B5BD55E0313}"/>
              </a:ext>
            </a:extLst>
          </p:cNvPr>
          <p:cNvSpPr/>
          <p:nvPr userDrawn="1"/>
        </p:nvSpPr>
        <p:spPr>
          <a:xfrm>
            <a:off x="0" y="0"/>
            <a:ext cx="12183137" cy="687901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477306-EAD2-304E-8409-6057AC0A7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14" y="2933073"/>
            <a:ext cx="10746431" cy="1354777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54BE2C-92F4-FA41-8214-1F17621EDC8B}"/>
              </a:ext>
            </a:extLst>
          </p:cNvPr>
          <p:cNvGrpSpPr/>
          <p:nvPr userDrawn="1"/>
        </p:nvGrpSpPr>
        <p:grpSpPr>
          <a:xfrm>
            <a:off x="5381541" y="1032849"/>
            <a:ext cx="1354777" cy="1354777"/>
            <a:chOff x="5531288" y="617115"/>
            <a:chExt cx="1354777" cy="13547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F1A762-0966-2E4A-BDA8-FC7795345F76}"/>
                </a:ext>
              </a:extLst>
            </p:cNvPr>
            <p:cNvGrpSpPr/>
            <p:nvPr userDrawn="1"/>
          </p:nvGrpSpPr>
          <p:grpSpPr>
            <a:xfrm>
              <a:off x="5792508" y="879273"/>
              <a:ext cx="832339" cy="830464"/>
              <a:chOff x="5792508" y="879273"/>
              <a:chExt cx="832339" cy="8304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E04EF2-70A4-5345-B276-175917D9D5FC}"/>
                  </a:ext>
                </a:extLst>
              </p:cNvPr>
              <p:cNvSpPr/>
              <p:nvPr userDrawn="1"/>
            </p:nvSpPr>
            <p:spPr>
              <a:xfrm>
                <a:off x="5792508" y="879273"/>
                <a:ext cx="832339" cy="83046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DF18382-932B-8A4B-848D-5D190398BD65}"/>
                  </a:ext>
                </a:extLst>
              </p:cNvPr>
              <p:cNvSpPr/>
              <p:nvPr userDrawn="1"/>
            </p:nvSpPr>
            <p:spPr>
              <a:xfrm>
                <a:off x="5840687" y="926315"/>
                <a:ext cx="735980" cy="73637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pic>
          <p:nvPicPr>
            <p:cNvPr id="19" name="Graphic 18" descr="Quotes">
              <a:extLst>
                <a:ext uri="{FF2B5EF4-FFF2-40B4-BE49-F238E27FC236}">
                  <a16:creationId xmlns:a16="http://schemas.microsoft.com/office/drawing/2014/main" id="{51471F9D-13DB-D743-87DC-6C92AABCC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1288" y="617115"/>
              <a:ext cx="1354777" cy="1354777"/>
            </a:xfrm>
            <a:prstGeom prst="rect">
              <a:avLst/>
            </a:prstGeom>
          </p:spPr>
        </p:pic>
      </p:grp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7704C99-A62D-DB4D-B4BD-AD8BC8E23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9086BFB-E325-4933-AAC6-4EB499E28E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1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FFBDC3B7-0E57-FC49-8E5A-FBE34C5194D8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330F058-9AC2-FC4F-BD52-ED8A28A3B666}"/>
              </a:ext>
            </a:extLst>
          </p:cNvPr>
          <p:cNvSpPr/>
          <p:nvPr userDrawn="1"/>
        </p:nvSpPr>
        <p:spPr>
          <a:xfrm>
            <a:off x="-19968" y="2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E4ADEED-D46B-4545-80A1-F23EE570B841}"/>
              </a:ext>
            </a:extLst>
          </p:cNvPr>
          <p:cNvSpPr/>
          <p:nvPr userDrawn="1"/>
        </p:nvSpPr>
        <p:spPr>
          <a:xfrm>
            <a:off x="-19968" y="0"/>
            <a:ext cx="12335538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605500-6187-A344-A552-2180F1EC49B5}"/>
              </a:ext>
            </a:extLst>
          </p:cNvPr>
          <p:cNvGrpSpPr/>
          <p:nvPr userDrawn="1"/>
        </p:nvGrpSpPr>
        <p:grpSpPr>
          <a:xfrm>
            <a:off x="5507786" y="998995"/>
            <a:ext cx="1223318" cy="1186249"/>
            <a:chOff x="5603416" y="668022"/>
            <a:chExt cx="1211747" cy="11213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DD7CC1-DBD2-684D-BC88-145F6FACAFA5}"/>
                </a:ext>
              </a:extLst>
            </p:cNvPr>
            <p:cNvSpPr/>
            <p:nvPr/>
          </p:nvSpPr>
          <p:spPr>
            <a:xfrm>
              <a:off x="5795051" y="809217"/>
              <a:ext cx="813013" cy="815726"/>
            </a:xfrm>
            <a:prstGeom prst="ellipse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AF40AB-1A0E-394E-9263-0A9F5EDF3222}"/>
                </a:ext>
              </a:extLst>
            </p:cNvPr>
            <p:cNvSpPr/>
            <p:nvPr/>
          </p:nvSpPr>
          <p:spPr>
            <a:xfrm>
              <a:off x="5833567" y="848890"/>
              <a:ext cx="735980" cy="7363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8" name="Graphic 17" descr="Quotes">
              <a:extLst>
                <a:ext uri="{FF2B5EF4-FFF2-40B4-BE49-F238E27FC236}">
                  <a16:creationId xmlns:a16="http://schemas.microsoft.com/office/drawing/2014/main" id="{F92228F3-7CCB-F542-BF9B-3A613238FD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171" t="9473" r="6152" b="7759"/>
            <a:stretch/>
          </p:blipFill>
          <p:spPr>
            <a:xfrm>
              <a:off x="5603416" y="668022"/>
              <a:ext cx="1211747" cy="1121321"/>
            </a:xfrm>
            <a:prstGeom prst="rect">
              <a:avLst/>
            </a:prstGeom>
            <a:effectLst/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9D66726-A827-C646-B914-72C432923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4589" y="2778369"/>
            <a:ext cx="9962820" cy="1472995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77927C-65DE-A042-8115-36C7B76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8F1EB94-C563-4C33-ACFA-BA1EC79401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8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26E6-10EC-B446-AE9B-7C8293D4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9E6C-FDCA-BA4B-ABCC-B9AA0C3C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E14D9-F440-3840-84E6-4FA0C97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4123-345D-5143-829C-81D9BA7A87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D530F8-CFCE-BE43-811F-2A2424EB6A19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4A476C9-01E6-F64F-9A0F-42B2AFB0BF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9C2C40-CBFB-4748-923A-BFDBA6CCE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815" y="2301011"/>
            <a:ext cx="9962820" cy="2255974"/>
          </a:xfrm>
        </p:spPr>
        <p:txBody>
          <a:bodyPr anchor="ctr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92820B-8BCF-4A7B-B4C6-2AB207491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84A2E1-7BF5-8846-96FF-B01FF6937FF7}"/>
              </a:ext>
            </a:extLst>
          </p:cNvPr>
          <p:cNvSpPr txBox="1">
            <a:spLocks/>
          </p:cNvSpPr>
          <p:nvPr userDrawn="1"/>
        </p:nvSpPr>
        <p:spPr>
          <a:xfrm>
            <a:off x="87630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09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1D1F43-245F-E140-AFDF-3F8A8A304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134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901DFF-4DDF-034B-BFA4-8035C0AC6B0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47078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69374D70-47E6-3347-BC55-3013B36A62C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200" y="1596904"/>
            <a:ext cx="10494963" cy="3889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17308AA-0003-7140-918D-97E2C319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BD21E6E-2F2C-44EB-9FBD-1D15633A9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4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B3CA73-CD2A-A64B-A6CB-A586279DA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1E5A4B-C68D-CF4A-8D86-4480F3041B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3932"/>
            <a:ext cx="5257800" cy="42976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319B75E-314D-8F4E-BE55-2E2C3A69A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1574" y="1477108"/>
            <a:ext cx="5120640" cy="4297680"/>
          </a:xfrm>
          <a:solidFill>
            <a:schemeClr val="accent6"/>
          </a:solidFill>
          <a:ln w="19050">
            <a:noFill/>
            <a:prstDash val="sysDash"/>
          </a:ln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F2BE8-55F4-EA40-8E79-4EBB175E2FC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47078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EB427DB-A040-574D-A071-24DA756A8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3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Contac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00F5-4E21-4343-AD87-EBAC350DF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983D4B-F8F6-40F1-8253-BF98F2734F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D74346-E323-4A94-8CAD-52D7B1440F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88E3CF-E985-4D48-9EB1-335087C5C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7" y="6125933"/>
            <a:ext cx="1600200" cy="6054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38218C-D0BB-4C28-B8F7-68E57950D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6837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2F75294-5EB8-4188-BAA7-29C04CB814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182820-09AF-4D6F-B1C2-26201EBBAF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CC8441-1F08-45E2-98E8-2E3EE94C9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6C8AA83-F590-4DE0-8059-AD2E5452E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F4EC4D-8778-45EE-AD81-F31C55E6E4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907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room&#10;&#10;Description automatically generated">
            <a:extLst>
              <a:ext uri="{FF2B5EF4-FFF2-40B4-BE49-F238E27FC236}">
                <a16:creationId xmlns:a16="http://schemas.microsoft.com/office/drawing/2014/main" id="{34AE3F8D-5DCC-4281-8356-DB7A7CA2A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27" t="3605" r="227"/>
          <a:stretch/>
        </p:blipFill>
        <p:spPr>
          <a:xfrm>
            <a:off x="-21106" y="0"/>
            <a:ext cx="12213106" cy="685799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89069-1186-403E-B938-CA02CC682ABA}"/>
              </a:ext>
            </a:extLst>
          </p:cNvPr>
          <p:cNvSpPr/>
          <p:nvPr userDrawn="1"/>
        </p:nvSpPr>
        <p:spPr>
          <a:xfrm>
            <a:off x="21425" y="0"/>
            <a:ext cx="12170575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8BA88-47D0-45FE-A614-E340E8358682}"/>
              </a:ext>
            </a:extLst>
          </p:cNvPr>
          <p:cNvSpPr/>
          <p:nvPr userDrawn="1"/>
        </p:nvSpPr>
        <p:spPr>
          <a:xfrm>
            <a:off x="6596" y="-723330"/>
            <a:ext cx="9150283" cy="604578"/>
          </a:xfrm>
          <a:prstGeom prst="rect">
            <a:avLst/>
          </a:prstGeom>
          <a:solidFill>
            <a:srgbClr val="77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To Insert custom background behind squares</a:t>
            </a:r>
            <a:r>
              <a:rPr lang="en-US" sz="1050" baseline="0"/>
              <a:t> go to the </a:t>
            </a:r>
            <a:r>
              <a:rPr lang="en-US" sz="1050" b="1" baseline="0"/>
              <a:t>View</a:t>
            </a:r>
            <a:r>
              <a:rPr lang="en-US" sz="1050" baseline="0"/>
              <a:t> in toolbar above and select </a:t>
            </a:r>
            <a:r>
              <a:rPr lang="en-US" sz="1050" b="1" baseline="0"/>
              <a:t>Slide Master</a:t>
            </a:r>
            <a:br>
              <a:rPr lang="en-US" sz="1050" baseline="0"/>
            </a:br>
            <a:r>
              <a:rPr lang="en-US" sz="1050" baseline="0"/>
              <a:t>Follow instructions to the left</a:t>
            </a:r>
            <a:endParaRPr lang="en-US" sz="1050"/>
          </a:p>
        </p:txBody>
      </p:sp>
      <p:sp>
        <p:nvSpPr>
          <p:cNvPr id="18" name="Rectangular Callout 29">
            <a:extLst>
              <a:ext uri="{FF2B5EF4-FFF2-40B4-BE49-F238E27FC236}">
                <a16:creationId xmlns:a16="http://schemas.microsoft.com/office/drawing/2014/main" id="{47954DDA-0D9B-44F3-8D21-0864D8ECE6DA}"/>
              </a:ext>
            </a:extLst>
          </p:cNvPr>
          <p:cNvSpPr/>
          <p:nvPr userDrawn="1"/>
        </p:nvSpPr>
        <p:spPr>
          <a:xfrm>
            <a:off x="-1765005" y="-522514"/>
            <a:ext cx="1626781" cy="1436568"/>
          </a:xfrm>
          <a:prstGeom prst="wedgeRectCallout">
            <a:avLst>
              <a:gd name="adj1" fmla="val 49755"/>
              <a:gd name="adj2" fmla="val 701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1. To add a custom background image go to </a:t>
            </a:r>
            <a:r>
              <a:rPr lang="en-US" sz="1050" b="1"/>
              <a:t>INSERT</a:t>
            </a:r>
            <a:r>
              <a:rPr lang="en-US" sz="1050"/>
              <a:t> &gt;&gt; </a:t>
            </a:r>
            <a:r>
              <a:rPr lang="en-US" sz="1050" b="1"/>
              <a:t>PICTURE</a:t>
            </a:r>
            <a:r>
              <a:rPr lang="en-US" sz="1050"/>
              <a:t> in the toolbar above. Select your</a:t>
            </a:r>
            <a:r>
              <a:rPr lang="en-US" sz="1050" baseline="0"/>
              <a:t> </a:t>
            </a:r>
            <a:r>
              <a:rPr lang="en-US" sz="1050"/>
              <a:t> image and select </a:t>
            </a:r>
            <a:r>
              <a:rPr lang="en-US" sz="1050" b="1"/>
              <a:t>INSERT</a:t>
            </a:r>
            <a:r>
              <a:rPr lang="en-US" sz="1050"/>
              <a:t> at bottom of window.</a:t>
            </a:r>
          </a:p>
        </p:txBody>
      </p:sp>
      <p:sp>
        <p:nvSpPr>
          <p:cNvPr id="19" name="Rectangular Callout 30">
            <a:extLst>
              <a:ext uri="{FF2B5EF4-FFF2-40B4-BE49-F238E27FC236}">
                <a16:creationId xmlns:a16="http://schemas.microsoft.com/office/drawing/2014/main" id="{751AA9B3-3030-4FE0-A23E-2819756A1A7E}"/>
              </a:ext>
            </a:extLst>
          </p:cNvPr>
          <p:cNvSpPr/>
          <p:nvPr userDrawn="1"/>
        </p:nvSpPr>
        <p:spPr>
          <a:xfrm>
            <a:off x="-1765005" y="2855168"/>
            <a:ext cx="1541721" cy="1582374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3. Select</a:t>
            </a:r>
            <a:r>
              <a:rPr lang="en-US" sz="1050" baseline="0"/>
              <a:t> your image</a:t>
            </a:r>
            <a:r>
              <a:rPr lang="en-US" sz="1050"/>
              <a:t> then select the </a:t>
            </a:r>
            <a:r>
              <a:rPr lang="en-US" sz="1050" b="1"/>
              <a:t>FORMAT</a:t>
            </a:r>
            <a:r>
              <a:rPr lang="en-US" sz="1050"/>
              <a:t> tab in the toolbar above. Select the</a:t>
            </a:r>
            <a:r>
              <a:rPr lang="en-US" sz="1050" baseline="0"/>
              <a:t> </a:t>
            </a:r>
            <a:r>
              <a:rPr lang="en-US" sz="1050" b="1"/>
              <a:t>SELECTION PANE</a:t>
            </a:r>
            <a:r>
              <a:rPr lang="en-US" sz="1050"/>
              <a:t> in the top right area of the toolbar.</a:t>
            </a:r>
          </a:p>
        </p:txBody>
      </p:sp>
      <p:sp>
        <p:nvSpPr>
          <p:cNvPr id="20" name="Rectangular Callout 33">
            <a:extLst>
              <a:ext uri="{FF2B5EF4-FFF2-40B4-BE49-F238E27FC236}">
                <a16:creationId xmlns:a16="http://schemas.microsoft.com/office/drawing/2014/main" id="{656FB2A7-761B-4132-B66B-BE549B7BCE4E}"/>
              </a:ext>
            </a:extLst>
          </p:cNvPr>
          <p:cNvSpPr/>
          <p:nvPr userDrawn="1"/>
        </p:nvSpPr>
        <p:spPr>
          <a:xfrm>
            <a:off x="-1722476" y="1245498"/>
            <a:ext cx="1541721" cy="1320281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2. Resize image to desired size.  Select</a:t>
            </a:r>
            <a:r>
              <a:rPr lang="en-US" sz="1050" baseline="0"/>
              <a:t> </a:t>
            </a:r>
            <a:r>
              <a:rPr lang="en-US" sz="1050" b="1" baseline="0"/>
              <a:t>COLOR</a:t>
            </a:r>
            <a:r>
              <a:rPr lang="en-US" sz="1050" baseline="0"/>
              <a:t> in the top left toolbar above. Select  top left corner option to change image to B&amp;W.</a:t>
            </a:r>
            <a:r>
              <a:rPr lang="en-US" sz="105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5E7B173-2D3F-40E5-A7A5-2ABFC2EED9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885790"/>
            <a:ext cx="2080262" cy="787126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78DDF52-5752-4BA2-BDFE-153D09A09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7599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826" y="603576"/>
            <a:ext cx="3806687" cy="1365683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8207B-E3BB-6449-ABFF-EC896DD95CAE}"/>
              </a:ext>
            </a:extLst>
          </p:cNvPr>
          <p:cNvGrpSpPr/>
          <p:nvPr userDrawn="1"/>
        </p:nvGrpSpPr>
        <p:grpSpPr>
          <a:xfrm>
            <a:off x="4516929" y="-60671"/>
            <a:ext cx="7675072" cy="6599583"/>
            <a:chOff x="4516929" y="-60671"/>
            <a:chExt cx="7675072" cy="659958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BFC403-E294-4F40-9AE0-2596C82C9B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929" y="-60671"/>
              <a:ext cx="7675071" cy="65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4B0AA3-0141-9E48-986F-5043F23A6C78}"/>
                </a:ext>
              </a:extLst>
            </p:cNvPr>
            <p:cNvSpPr/>
            <p:nvPr userDrawn="1"/>
          </p:nvSpPr>
          <p:spPr>
            <a:xfrm>
              <a:off x="5435739" y="463677"/>
              <a:ext cx="6756262" cy="38598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D50C185-19C8-7640-8D01-ECFBE9CB02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78050"/>
            <a:ext cx="3813313" cy="259273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8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3C768EE-743C-4183-994D-F093B06D9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F1E5A-BB44-484E-B7BA-8A492F1A4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10202343" y="-2"/>
            <a:ext cx="1989657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053" y="341737"/>
            <a:ext cx="9291209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1454150"/>
            <a:ext cx="9291638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AA3F3A-291D-473B-9201-890E033A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47993" y="6333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72EF1-1194-4881-8338-DA926E068141}"/>
              </a:ext>
            </a:extLst>
          </p:cNvPr>
          <p:cNvCxnSpPr>
            <a:cxnSpLocks/>
          </p:cNvCxnSpPr>
          <p:nvPr userDrawn="1"/>
        </p:nvCxnSpPr>
        <p:spPr>
          <a:xfrm flipV="1">
            <a:off x="590343" y="1141924"/>
            <a:ext cx="9256919" cy="1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6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7367955" y="-2"/>
            <a:ext cx="4824046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054" y="341737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1454150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FC57931-D7BD-4E0E-8B9C-1220000EB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056" y="2003239"/>
            <a:ext cx="4552878" cy="2416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A4B975-5652-274C-B4F6-BA6748AD2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6175C1-632B-4A4D-BBD9-B3724CE54B24}"/>
              </a:ext>
            </a:extLst>
          </p:cNvPr>
          <p:cNvCxnSpPr>
            <a:cxnSpLocks/>
          </p:cNvCxnSpPr>
          <p:nvPr userDrawn="1"/>
        </p:nvCxnSpPr>
        <p:spPr>
          <a:xfrm>
            <a:off x="590343" y="1141924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3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3" y="-32327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727282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602" y="2322419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8090" y="1677935"/>
            <a:ext cx="6460637" cy="4360863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CA5D64-953B-D844-B810-697E3C9B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CFF94C-345B-49F2-B3D5-4F141E648151}"/>
              </a:ext>
            </a:extLst>
          </p:cNvPr>
          <p:cNvCxnSpPr>
            <a:cxnSpLocks/>
          </p:cNvCxnSpPr>
          <p:nvPr userDrawn="1"/>
        </p:nvCxnSpPr>
        <p:spPr>
          <a:xfrm>
            <a:off x="3952379" y="1555162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8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ADA0B-C13C-B045-ACFE-8A49430D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EDFB573-4779-6745-83C1-C5E0E27B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44"/>
            <a:ext cx="10515600" cy="927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71A8E-0F30-174B-984E-81079082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18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5266E127-289F-0042-99E9-0A7F4AC1A57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61" r:id="rId4"/>
    <p:sldLayoutId id="2147483682" r:id="rId5"/>
    <p:sldLayoutId id="2147483673" r:id="rId6"/>
    <p:sldLayoutId id="2147483666" r:id="rId7"/>
    <p:sldLayoutId id="2147483677" r:id="rId8"/>
    <p:sldLayoutId id="2147483678" r:id="rId9"/>
    <p:sldLayoutId id="2147483681" r:id="rId10"/>
    <p:sldLayoutId id="2147483650" r:id="rId11"/>
    <p:sldLayoutId id="2147483668" r:id="rId12"/>
    <p:sldLayoutId id="2147483669" r:id="rId13"/>
    <p:sldLayoutId id="2147483667" r:id="rId14"/>
    <p:sldLayoutId id="2147483663" r:id="rId15"/>
    <p:sldLayoutId id="2147483664" r:id="rId16"/>
    <p:sldLayoutId id="2147483676" r:id="rId17"/>
    <p:sldLayoutId id="2147483680" r:id="rId18"/>
    <p:sldLayoutId id="2147483653" r:id="rId19"/>
    <p:sldLayoutId id="2147483655" r:id="rId20"/>
    <p:sldLayoutId id="2147483665" r:id="rId21"/>
    <p:sldLayoutId id="2147483660" r:id="rId22"/>
    <p:sldLayoutId id="2147483670" r:id="rId23"/>
    <p:sldLayoutId id="2147483656" r:id="rId24"/>
    <p:sldLayoutId id="2147483674" r:id="rId25"/>
    <p:sldLayoutId id="2147483675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ECS/latest/developerguide/Welcome.html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nvisia/quickstart/aws-container-lab" TargetMode="External"/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8C98-3D15-4402-993B-6946B19B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7" y="3015164"/>
            <a:ext cx="8120271" cy="714795"/>
          </a:xfrm>
        </p:spPr>
        <p:txBody>
          <a:bodyPr/>
          <a:lstStyle/>
          <a:p>
            <a:r>
              <a:rPr lang="en-US" dirty="0"/>
              <a:t>Elastic Container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314F-353A-4AD4-9601-E5C16BD1C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28,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D0EFB-7F98-4F50-A503-E6CC92C11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Tutorial</a:t>
            </a:r>
          </a:p>
        </p:txBody>
      </p:sp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FCF06F1-7A8B-3344-9E2F-4C04F65F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86" y="266261"/>
            <a:ext cx="1973503" cy="1973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783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2E622C-C3BC-42CA-B75D-C0DD29ABDA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D474D8-6640-4D6E-AA3F-2EFF9A4E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55052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Task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Navigate to AWS ECR Console</a:t>
            </a:r>
          </a:p>
          <a:p>
            <a:r>
              <a:rPr lang="en-US" dirty="0"/>
              <a:t>Click on ”Task Definitions” in the Left Navigation panel</a:t>
            </a:r>
          </a:p>
          <a:p>
            <a:r>
              <a:rPr lang="en-US" dirty="0"/>
              <a:t>Click Create new Task Definition</a:t>
            </a:r>
          </a:p>
          <a:p>
            <a:r>
              <a:rPr lang="en-US" dirty="0"/>
              <a:t>Select EC2</a:t>
            </a:r>
          </a:p>
          <a:p>
            <a:r>
              <a:rPr lang="en-US" dirty="0"/>
              <a:t>Name your task for the private or public service</a:t>
            </a:r>
          </a:p>
          <a:p>
            <a:r>
              <a:rPr lang="en-US" dirty="0"/>
              <a:t>Select Network Mode </a:t>
            </a:r>
            <a:r>
              <a:rPr lang="en-US" dirty="0" err="1"/>
              <a:t>awsvpc</a:t>
            </a:r>
            <a:r>
              <a:rPr lang="en-US" dirty="0"/>
              <a:t> to allow for top level service discovery</a:t>
            </a:r>
          </a:p>
          <a:p>
            <a:r>
              <a:rPr lang="en-US" dirty="0"/>
              <a:t>Enter 256 for Task Memory and Task CPU</a:t>
            </a:r>
          </a:p>
          <a:p>
            <a:r>
              <a:rPr lang="en-US" dirty="0"/>
              <a:t>Click Add Container</a:t>
            </a:r>
          </a:p>
          <a:p>
            <a:pPr lvl="1"/>
            <a:r>
              <a:rPr lang="en-US" dirty="0"/>
              <a:t>Add the URI for the appropriate container repo</a:t>
            </a:r>
          </a:p>
          <a:p>
            <a:pPr lvl="1"/>
            <a:r>
              <a:rPr lang="en-US" dirty="0"/>
              <a:t>Confirm the hard memory limit of 128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5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Navigate to AWS ECR Console</a:t>
            </a:r>
          </a:p>
          <a:p>
            <a:r>
              <a:rPr lang="en-US" dirty="0"/>
              <a:t>Click on ”Cluster” in the Left Navigation panel</a:t>
            </a:r>
          </a:p>
          <a:p>
            <a:r>
              <a:rPr lang="en-US" dirty="0"/>
              <a:t>Click Create Cluster</a:t>
            </a:r>
          </a:p>
          <a:p>
            <a:r>
              <a:rPr lang="en-US" dirty="0"/>
              <a:t>Select EC2 + Networking (This will cost $)</a:t>
            </a:r>
          </a:p>
          <a:p>
            <a:r>
              <a:rPr lang="en-US" dirty="0"/>
              <a:t>Name your cluster for the private or public service</a:t>
            </a:r>
          </a:p>
          <a:p>
            <a:r>
              <a:rPr lang="en-US" dirty="0"/>
              <a:t>Select T2 Micro EC2 Instance Type</a:t>
            </a:r>
          </a:p>
          <a:p>
            <a:r>
              <a:rPr lang="en-US" dirty="0"/>
              <a:t>For the public service 1 instance will do. For the private instance create 4. </a:t>
            </a:r>
          </a:p>
          <a:p>
            <a:r>
              <a:rPr lang="en-US" dirty="0"/>
              <a:t>Select your SSH key pair</a:t>
            </a:r>
          </a:p>
          <a:p>
            <a:r>
              <a:rPr lang="en-US" dirty="0"/>
              <a:t>Deploy into the VPC we created with the cloud formation script 10.0.0.0/16</a:t>
            </a:r>
          </a:p>
          <a:p>
            <a:r>
              <a:rPr lang="en-US" dirty="0"/>
              <a:t>Private cluster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7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4480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Navigate to Cluster -&gt; Services</a:t>
            </a:r>
          </a:p>
          <a:p>
            <a:r>
              <a:rPr lang="en-US" dirty="0"/>
              <a:t>Click Create</a:t>
            </a:r>
          </a:p>
          <a:p>
            <a:r>
              <a:rPr lang="en-US" dirty="0"/>
              <a:t>Select EC2</a:t>
            </a:r>
          </a:p>
          <a:p>
            <a:r>
              <a:rPr lang="en-US" dirty="0"/>
              <a:t>Select a Task Definition</a:t>
            </a:r>
          </a:p>
          <a:p>
            <a:r>
              <a:rPr lang="en-US" dirty="0"/>
              <a:t>Name the service (backend for the private-service)</a:t>
            </a:r>
          </a:p>
          <a:p>
            <a:r>
              <a:rPr lang="en-US" dirty="0"/>
              <a:t>Select a number of tasks &gt; 1 and &lt;= the number of machines in the cluster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Select the VPC and appropriate subnet</a:t>
            </a:r>
          </a:p>
          <a:p>
            <a:r>
              <a:rPr lang="en-US" dirty="0"/>
              <a:t>Under service discovery choose a service discovery name (private-service must be named backend)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Skip Load Balancing</a:t>
            </a:r>
          </a:p>
          <a:p>
            <a:r>
              <a:rPr lang="en-US" dirty="0"/>
              <a:t>Launch Service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Navigate to AWS Route 53</a:t>
            </a:r>
          </a:p>
          <a:p>
            <a:r>
              <a:rPr lang="en-US" dirty="0"/>
              <a:t>Select Hosted Zones</a:t>
            </a:r>
          </a:p>
          <a:p>
            <a:pPr lvl="1"/>
            <a:r>
              <a:rPr lang="en-US" dirty="0"/>
              <a:t>A Hosted zone will include your domain names from the service creation</a:t>
            </a:r>
          </a:p>
          <a:p>
            <a:pPr lvl="1"/>
            <a:r>
              <a:rPr lang="en-US" dirty="0"/>
              <a:t>Make sure this hosted zone is associated with your VPC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2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8F6-0A70-4CDC-A154-30D7E751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2E077-8ACA-4041-8CB5-1A4DBD1A7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86706"/>
            <a:ext cx="10512424" cy="3684588"/>
          </a:xfrm>
        </p:spPr>
        <p:txBody>
          <a:bodyPr>
            <a:normAutofit/>
          </a:bodyPr>
          <a:lstStyle/>
          <a:p>
            <a:r>
              <a:rPr lang="en-US" dirty="0"/>
              <a:t>VPN Into one of the public instances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/health, </a:t>
            </a:r>
            <a:r>
              <a:rPr lang="en-US" dirty="0" err="1"/>
              <a:t>frontend.local</a:t>
            </a:r>
            <a:r>
              <a:rPr lang="en-US" dirty="0"/>
              <a:t>/greeting</a:t>
            </a:r>
          </a:p>
          <a:p>
            <a:r>
              <a:rPr lang="en-US" dirty="0"/>
              <a:t>Notice the iterator on the greeting responses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/crash. Check out the backend service tasks. What’s happening?</a:t>
            </a:r>
          </a:p>
          <a:p>
            <a:r>
              <a:rPr lang="en-US" dirty="0"/>
              <a:t>Call </a:t>
            </a:r>
            <a:r>
              <a:rPr lang="en-US" dirty="0" err="1"/>
              <a:t>frontend.local</a:t>
            </a:r>
            <a:r>
              <a:rPr lang="en-US" dirty="0"/>
              <a:t>/infinite. Check out the EC2 instances. Which ones are using </a:t>
            </a:r>
            <a:r>
              <a:rPr lang="en-US"/>
              <a:t>more compute? 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664E20-A74B-A04D-A1D9-F229C4F7ED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BF4E-4F8E-7B41-BF31-13E8BD4F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50705-333E-CE4B-BF2B-0F4973B6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up a container-based, 2-tier microservice app on ECS</a:t>
            </a:r>
          </a:p>
          <a:p>
            <a:pPr lvl="1"/>
            <a:r>
              <a:rPr lang="en-US" dirty="0"/>
              <a:t>Provisioning a VPC using Cloud Formation</a:t>
            </a:r>
          </a:p>
          <a:p>
            <a:pPr lvl="1"/>
            <a:r>
              <a:rPr lang="en-US" dirty="0"/>
              <a:t>Set up Tasks, Services, and Clusters in ECS</a:t>
            </a:r>
          </a:p>
          <a:p>
            <a:pPr lvl="1"/>
            <a:endParaRPr lang="en-US" dirty="0"/>
          </a:p>
          <a:p>
            <a:r>
              <a:rPr lang="en-US" dirty="0"/>
              <a:t>Trigger failures in the app and observe ECS’s response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Tear down the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860D7-42D5-AA49-904E-230832E27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4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328FA-10EB-834C-8202-B8F2894AB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79598-AE7B-AC4D-9180-67B56C682E0E}"/>
              </a:ext>
            </a:extLst>
          </p:cNvPr>
          <p:cNvSpPr txBox="1"/>
          <p:nvPr/>
        </p:nvSpPr>
        <p:spPr>
          <a:xfrm>
            <a:off x="3756096" y="640253"/>
            <a:ext cx="4679807" cy="510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ECS?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Key Concepts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Tutorial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 Setup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VPC and Startup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Tasks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Clusters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Observations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Replace Failed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Auto-scale for CPU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106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5B0B-6898-EC4D-B198-7F33AAD2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CDC09-DDC7-E94C-800C-D9C9F1274282}"/>
              </a:ext>
            </a:extLst>
          </p:cNvPr>
          <p:cNvSpPr txBox="1"/>
          <p:nvPr/>
        </p:nvSpPr>
        <p:spPr>
          <a:xfrm>
            <a:off x="977463" y="1891862"/>
            <a:ext cx="10377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“Amazon Elastic Container Service (Amazon ECS) is a highly scalable, fast, container management service that makes it easy to run, stop, and manage Docker containers on a cluster.” 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natively with other AWS products including Route 53, IAM, CloudWatch, ECR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Serverless (FARGATE)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8F281-B854-7A40-AA00-EAC95E59BF37}"/>
              </a:ext>
            </a:extLst>
          </p:cNvPr>
          <p:cNvSpPr txBox="1"/>
          <p:nvPr/>
        </p:nvSpPr>
        <p:spPr>
          <a:xfrm>
            <a:off x="2123089" y="6215876"/>
            <a:ext cx="253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</a:t>
            </a:r>
            <a:r>
              <a:rPr lang="en-US" sz="1200" dirty="0">
                <a:hlinkClick r:id="rId2"/>
              </a:rPr>
              <a:t>AWS ECS Developers Guide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27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DB5E-EF89-6542-97B2-C71D5FB1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89239-AF00-C647-B66E-1041D61ED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4401066" cy="4432598"/>
          </a:xfrm>
        </p:spPr>
        <p:txBody>
          <a:bodyPr>
            <a:normAutofit/>
          </a:bodyPr>
          <a:lstStyle/>
          <a:p>
            <a:r>
              <a:rPr lang="en-US" i="1" dirty="0"/>
              <a:t>Task Definition</a:t>
            </a:r>
          </a:p>
          <a:p>
            <a:pPr lvl="1"/>
            <a:r>
              <a:rPr lang="en-US" dirty="0"/>
              <a:t>The combination of a container image and run-time parameters</a:t>
            </a:r>
          </a:p>
          <a:p>
            <a:r>
              <a:rPr lang="en-US" i="1" dirty="0"/>
              <a:t>Task</a:t>
            </a:r>
            <a:endParaRPr lang="en-US" dirty="0"/>
          </a:p>
          <a:p>
            <a:pPr lvl="1"/>
            <a:r>
              <a:rPr lang="en-US" dirty="0"/>
              <a:t>A running instance of a task definition</a:t>
            </a:r>
          </a:p>
          <a:p>
            <a:r>
              <a:rPr lang="en-US" i="1" dirty="0"/>
              <a:t>Service</a:t>
            </a:r>
          </a:p>
          <a:p>
            <a:pPr lvl="1"/>
            <a:r>
              <a:rPr lang="en-US" dirty="0"/>
              <a:t>Runs and maintains a specified number of tasks</a:t>
            </a:r>
          </a:p>
          <a:p>
            <a:r>
              <a:rPr lang="en-US" i="1" dirty="0"/>
              <a:t>Cluster</a:t>
            </a:r>
            <a:endParaRPr lang="en-US" dirty="0"/>
          </a:p>
          <a:p>
            <a:pPr lvl="1"/>
            <a:r>
              <a:rPr lang="en-US" dirty="0"/>
              <a:t>A logical grouping of tasks or services</a:t>
            </a:r>
          </a:p>
          <a:p>
            <a:pPr lvl="1"/>
            <a:r>
              <a:rPr lang="en-US" dirty="0"/>
              <a:t>EC2 Container Instances (When Used)</a:t>
            </a:r>
          </a:p>
          <a:p>
            <a:pPr lvl="1"/>
            <a:r>
              <a:rPr lang="en-US" dirty="0"/>
              <a:t>Service Provider	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16301B59-4F9F-5B42-ADAD-E3E9330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9" y="2276944"/>
            <a:ext cx="601832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8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6D1AA-BB7E-6347-9623-5C02AFEA2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51903-73B1-6E4B-B465-C5F35787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315766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0F2C-E991-C044-A396-1A6DC880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2AC6-5D50-CE40-962C-42E6FC56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 REST Microservices, Public and Private</a:t>
            </a:r>
          </a:p>
          <a:p>
            <a:r>
              <a:rPr lang="en-US" dirty="0"/>
              <a:t>Both services have the same API</a:t>
            </a:r>
          </a:p>
          <a:p>
            <a:pPr lvl="1"/>
            <a:r>
              <a:rPr lang="en-US" dirty="0"/>
              <a:t>/greeting</a:t>
            </a:r>
          </a:p>
          <a:p>
            <a:pPr lvl="1"/>
            <a:r>
              <a:rPr lang="en-US" dirty="0"/>
              <a:t>/crash</a:t>
            </a:r>
          </a:p>
          <a:p>
            <a:pPr lvl="1"/>
            <a:r>
              <a:rPr lang="en-US" dirty="0"/>
              <a:t>/infinite</a:t>
            </a:r>
          </a:p>
          <a:p>
            <a:r>
              <a:rPr lang="en-US" dirty="0"/>
              <a:t>Public forwards requests to Private</a:t>
            </a:r>
          </a:p>
          <a:p>
            <a:r>
              <a:rPr lang="en-US" dirty="0"/>
              <a:t>Private performs actions</a:t>
            </a:r>
          </a:p>
          <a:p>
            <a:pPr lvl="1"/>
            <a:r>
              <a:rPr lang="en-US" dirty="0"/>
              <a:t>/greeting – return “Hello World” and invocation counter</a:t>
            </a:r>
          </a:p>
          <a:p>
            <a:pPr lvl="1"/>
            <a:r>
              <a:rPr lang="en-US" dirty="0"/>
              <a:t>/crash – start a new thread. Wait 5 seconds and then exit the program. </a:t>
            </a:r>
          </a:p>
          <a:p>
            <a:pPr lvl="1"/>
            <a:r>
              <a:rPr lang="en-US" dirty="0"/>
              <a:t>/infinite – start a new thread in an infinite loop.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2EFAF-3D17-1646-85AC-406BDFDF1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34"/>
          <a:stretch/>
        </p:blipFill>
        <p:spPr>
          <a:xfrm>
            <a:off x="6864864" y="1093986"/>
            <a:ext cx="4206789" cy="52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8EB-9D16-8441-A9E1-25A71D45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Configuration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91E3B-CB7A-044D-AF44-4B5AC579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28" y="1502229"/>
            <a:ext cx="8247743" cy="52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1B85-AE29-F646-8E76-04B2382E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and Teardown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934C4-783A-184F-AF12-7E04EF9BB3D0}"/>
              </a:ext>
            </a:extLst>
          </p:cNvPr>
          <p:cNvSpPr txBox="1"/>
          <p:nvPr/>
        </p:nvSpPr>
        <p:spPr>
          <a:xfrm>
            <a:off x="836612" y="1506022"/>
            <a:ext cx="82118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an AWS IAM Login with permissions to create ECR Repos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Install the AWS CLI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 into CLI – Set region to us-east-2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 SSH Keypair in AWS KMS</a:t>
            </a:r>
          </a:p>
          <a:p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Clone the repository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script </a:t>
            </a:r>
            <a:r>
              <a:rPr lang="en-US" dirty="0" err="1"/>
              <a:t>setup_environment.sh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Builds docker containers for public-service and private-service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Creates a repositories in AWS Elastic Container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Pushes containers to repos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Runs cloud formation script to set up VPC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script </a:t>
            </a:r>
            <a:r>
              <a:rPr lang="en-US" dirty="0" err="1"/>
              <a:t>teardown_environment.sh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Deletes container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Deletes cloud formation stack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2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0 nvisia">
      <a:dk1>
        <a:srgbClr val="2B3461"/>
      </a:dk1>
      <a:lt1>
        <a:srgbClr val="FFFFFF"/>
      </a:lt1>
      <a:dk2>
        <a:srgbClr val="E6642C"/>
      </a:dk2>
      <a:lt2>
        <a:srgbClr val="405D94"/>
      </a:lt2>
      <a:accent1>
        <a:srgbClr val="F99D1B"/>
      </a:accent1>
      <a:accent2>
        <a:srgbClr val="DFE1E0"/>
      </a:accent2>
      <a:accent3>
        <a:srgbClr val="AACEEC"/>
      </a:accent3>
      <a:accent4>
        <a:srgbClr val="3C3E3E"/>
      </a:accent4>
      <a:accent5>
        <a:srgbClr val="E6642B"/>
      </a:accent5>
      <a:accent6>
        <a:srgbClr val="DFE1E0"/>
      </a:accent6>
      <a:hlink>
        <a:srgbClr val="E6642C"/>
      </a:hlink>
      <a:folHlink>
        <a:srgbClr val="3C3E3E"/>
      </a:folHlink>
    </a:clrScheme>
    <a:fontScheme name="nvisia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19E9EFDE81F4686B8EF5E377807D0" ma:contentTypeVersion="6" ma:contentTypeDescription="Create a new document." ma:contentTypeScope="" ma:versionID="fa1ee91aa0b1655c004b7e28a6cf6061">
  <xsd:schema xmlns:xsd="http://www.w3.org/2001/XMLSchema" xmlns:xs="http://www.w3.org/2001/XMLSchema" xmlns:p="http://schemas.microsoft.com/office/2006/metadata/properties" xmlns:ns2="2c3b301c-442b-427f-b372-390bb9aa9ad4" targetNamespace="http://schemas.microsoft.com/office/2006/metadata/properties" ma:root="true" ma:fieldsID="ca1056d44483093623e3e7455225dfd6" ns2:_="">
    <xsd:import namespace="2c3b301c-442b-427f-b372-390bb9aa9a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b301c-442b-427f-b372-390bb9aa9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92CD67-463C-4E0A-919B-28EC0A293D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3b301c-442b-427f-b372-390bb9aa9a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3D1A0B-B3F3-43E6-BA81-A4093C3127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A0446E-15FF-4A7E-BFCD-48B7491C1158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2c3b301c-442b-427f-b372-390bb9aa9ad4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2950</TotalTime>
  <Words>725</Words>
  <Application>Microsoft Macintosh PowerPoint</Application>
  <PresentationFormat>Widescreen</PresentationFormat>
  <Paragraphs>131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Office Theme</vt:lpstr>
      <vt:lpstr>Elastic Container Service</vt:lpstr>
      <vt:lpstr>Objective</vt:lpstr>
      <vt:lpstr>PowerPoint Presentation</vt:lpstr>
      <vt:lpstr>Elastic Container Service</vt:lpstr>
      <vt:lpstr>Key Concepts</vt:lpstr>
      <vt:lpstr>Experimental Setup</vt:lpstr>
      <vt:lpstr>The Application</vt:lpstr>
      <vt:lpstr>Cloud Configuration</vt:lpstr>
      <vt:lpstr>Environment Setup and Teardown</vt:lpstr>
      <vt:lpstr>Demonstration</vt:lpstr>
      <vt:lpstr>Create Task Definition</vt:lpstr>
      <vt:lpstr>Create Cluster</vt:lpstr>
      <vt:lpstr>Create Service</vt:lpstr>
      <vt:lpstr>Service Discovery</vt:lpstr>
      <vt:lpstr>Experiment!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Megan Heller</dc:creator>
  <cp:lastModifiedBy>George Dill</cp:lastModifiedBy>
  <cp:revision>3</cp:revision>
  <dcterms:created xsi:type="dcterms:W3CDTF">2020-04-08T15:25:06Z</dcterms:created>
  <dcterms:modified xsi:type="dcterms:W3CDTF">2020-06-01T13:53:44Z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0x01010049319E9EFDE81F4686B8EF5E377807D0</vt:lpwstr>
  </property>
</Properties>
</file>